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97">
          <p15:clr>
            <a:srgbClr val="A4A3A4"/>
          </p15:clr>
        </p15:guide>
        <p15:guide id="2" pos="2993">
          <p15:clr>
            <a:srgbClr val="A4A3A4"/>
          </p15:clr>
        </p15:guide>
        <p15:guide id="3" orient="horz" pos="303">
          <p15:clr>
            <a:srgbClr val="A4A3A4"/>
          </p15:clr>
        </p15:guide>
        <p15:guide id="4" pos="5465">
          <p15:clr>
            <a:srgbClr val="A4A3A4"/>
          </p15:clr>
        </p15:guide>
        <p15:guide id="5" pos="317">
          <p15:clr>
            <a:srgbClr val="A4A3A4"/>
          </p15:clr>
        </p15:guide>
        <p15:guide id="6" pos="2767">
          <p15:clr>
            <a:srgbClr val="A4A3A4"/>
          </p15:clr>
        </p15:guide>
        <p15:guide id="7" pos="2880">
          <p15:clr>
            <a:srgbClr val="A4A3A4"/>
          </p15:clr>
        </p15:guide>
        <p15:guide id="8" orient="horz" pos="1097">
          <p15:clr>
            <a:srgbClr val="A4A3A4"/>
          </p15:clr>
        </p15:guide>
        <p15:guide id="9" orient="horz" pos="711">
          <p15:clr>
            <a:srgbClr val="A4A3A4"/>
          </p15:clr>
        </p15:guide>
        <p15:guide id="10" pos="1134">
          <p15:clr>
            <a:srgbClr val="A4A3A4"/>
          </p15:clr>
        </p15:guide>
        <p15:guide id="11" pos="4626">
          <p15:clr>
            <a:srgbClr val="A4A3A4"/>
          </p15:clr>
        </p15:guide>
        <p15:guide id="12" orient="horz" pos="575">
          <p15:clr>
            <a:srgbClr val="A4A3A4"/>
          </p15:clr>
        </p15:guide>
        <p15:guide id="13" orient="horz" pos="2843">
          <p15:clr>
            <a:srgbClr val="A4A3A4"/>
          </p15:clr>
        </p15:guide>
        <p15:guide id="14" orient="horz" pos="3115">
          <p15:clr>
            <a:srgbClr val="A4A3A4"/>
          </p15:clr>
        </p15:guide>
        <p15:guide id="15" pos="535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32" roundtripDataSignature="AMtx7mjDZrPExOC86LoTQtjm9XqGw8z5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97" orient="horz"/>
        <p:guide pos="2993"/>
        <p:guide pos="303" orient="horz"/>
        <p:guide pos="5465"/>
        <p:guide pos="317"/>
        <p:guide pos="2767"/>
        <p:guide pos="2880"/>
        <p:guide pos="1097" orient="horz"/>
        <p:guide pos="711" orient="horz"/>
        <p:guide pos="1134"/>
        <p:guide pos="4626"/>
        <p:guide pos="575" orient="horz"/>
        <p:guide pos="2843" orient="horz"/>
        <p:guide pos="3115" orient="horz"/>
        <p:guide pos="535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P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vimeo.com/101520049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Recordarles esta propuesta de innovación. Canchas de fútbol en Tailandia.</a:t>
            </a:r>
            <a:endParaRPr sz="1600"/>
          </a:p>
        </p:txBody>
      </p:sp>
      <p:sp>
        <p:nvSpPr>
          <p:cNvPr id="145" name="Google Shape;145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LuminAID </a:t>
            </a:r>
            <a:r>
              <a:rPr b="0" i="0"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 sido utilizado en más de 70 países después de sufrir algún desastre natural, incluyendo el huracán Sandy, el tifón Haiyán y los recientes terremotos de Nepal.</a:t>
            </a:r>
            <a:endParaRPr/>
          </a:p>
        </p:txBody>
      </p:sp>
      <p:sp>
        <p:nvSpPr>
          <p:cNvPr id="156" name="Google Shape;156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/>
              <a:t>Los equipos que no trajeron prototipo pueden construirlo en el salón, pero deben terminar y exponerlo en clase.</a:t>
            </a:r>
            <a:endParaRPr sz="1600"/>
          </a:p>
        </p:txBody>
      </p:sp>
      <p:sp>
        <p:nvSpPr>
          <p:cNvPr id="221" name="Google Shape;221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Decirle a los alumnos que tengan en cuenta el feedback recibido.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Recalcar que la presentación del avance tiene nota (Evaluación Permanente 2). Todos los integrantes del equipo deben estar presentes.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6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/>
          <p:nvPr>
            <p:ph idx="2" type="sldImg"/>
          </p:nvPr>
        </p:nvSpPr>
        <p:spPr>
          <a:xfrm>
            <a:off x="420688" y="744538"/>
            <a:ext cx="59563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Hacer la pregunta a los alumnos. Motivar la participación. Innovación social es lo que están trabajando como proyecto creativo 2.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4" name="Google Shape;84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Luego del video comentar y preguntarles a los alumnos que metodología se ve en el video (Design Thinking).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Conectar con el proyecto creativo que están desarrollando.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Anteriormente hemos mencionado que en Creatividad no hay una verdad absoluta. Dicho esto, existen muchas definiciones de Innovación Social.</a:t>
            </a:r>
            <a:endParaRPr b="0" i="0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Mencionaremos algunas.</a:t>
            </a:r>
            <a:endParaRPr/>
          </a:p>
        </p:txBody>
      </p:sp>
      <p:sp>
        <p:nvSpPr>
          <p:cNvPr id="105" name="Google Shape;105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/>
              <a:t>Aquí hay otra opción de video explicativo: </a:t>
            </a:r>
            <a:r>
              <a:rPr lang="es-PE" sz="1600" u="sng">
                <a:solidFill>
                  <a:schemeClr val="hlink"/>
                </a:solidFill>
                <a:hlinkClick r:id="rId2"/>
              </a:rPr>
              <a:t>https://vimeo.com/101520049</a:t>
            </a:r>
            <a:endParaRPr sz="1600"/>
          </a:p>
        </p:txBody>
      </p:sp>
      <p:sp>
        <p:nvSpPr>
          <p:cNvPr id="113" name="Google Shape;113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En la imagen: Recarga de teléfonos móviles en lugares públicos.</a:t>
            </a:r>
            <a:endParaRPr sz="1600"/>
          </a:p>
        </p:txBody>
      </p:sp>
      <p:sp>
        <p:nvSpPr>
          <p:cNvPr id="121" name="Google Shape;121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showMasterSp="0">
  <p:cSld name="Título y objeto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9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pic>
        <p:nvPicPr>
          <p:cNvPr id="16" name="Google Shape;16;p29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9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CREATIVIDAD E INNOVACIÓN  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•  SESIÓN 14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 y objetos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0"/>
          <p:cNvSpPr txBox="1"/>
          <p:nvPr>
            <p:ph type="title"/>
          </p:nvPr>
        </p:nvSpPr>
        <p:spPr>
          <a:xfrm>
            <a:off x="457200" y="228865"/>
            <a:ext cx="8219256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0"/>
          <p:cNvSpPr txBox="1"/>
          <p:nvPr>
            <p:ph idx="1" type="body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0"/>
          <p:cNvSpPr txBox="1"/>
          <p:nvPr>
            <p:ph idx="10" type="dt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0"/>
          <p:cNvSpPr txBox="1"/>
          <p:nvPr>
            <p:ph idx="11" type="ftr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30"/>
          <p:cNvSpPr txBox="1"/>
          <p:nvPr>
            <p:ph idx="12" type="sldNum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>
  <p:cSld name="Dos objeto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ítulo y objetos">
  <p:cSld name="2_Título y objeto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sp>
        <p:nvSpPr>
          <p:cNvPr id="11" name="Google Shape;11;p27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 •  SESIÓN 14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Google Shape;12;p27"/>
          <p:cNvPicPr preferRelativeResize="0"/>
          <p:nvPr/>
        </p:nvPicPr>
        <p:blipFill rotWithShape="1">
          <a:blip r:embed="rId1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11" Type="http://schemas.openxmlformats.org/officeDocument/2006/relationships/image" Target="../media/image8.png"/><Relationship Id="rId10" Type="http://schemas.openxmlformats.org/officeDocument/2006/relationships/image" Target="../media/image2.png"/><Relationship Id="rId12" Type="http://schemas.openxmlformats.org/officeDocument/2006/relationships/image" Target="../media/image1.png"/><Relationship Id="rId9" Type="http://schemas.openxmlformats.org/officeDocument/2006/relationships/image" Target="../media/image15.png"/><Relationship Id="rId5" Type="http://schemas.openxmlformats.org/officeDocument/2006/relationships/image" Target="../media/image28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4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45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jpg"/><Relationship Id="rId4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hyperlink" Target="http://www.youtube.com/watch?v=8Ik4myC7QF0" TargetMode="External"/><Relationship Id="rId6" Type="http://schemas.openxmlformats.org/officeDocument/2006/relationships/image" Target="../media/image3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hyperlink" Target="https://www.youtube.com/watch?v=QEVMHVSc0IQ" TargetMode="External"/><Relationship Id="rId5" Type="http://schemas.openxmlformats.org/officeDocument/2006/relationships/image" Target="../media/image42.png"/><Relationship Id="rId6" Type="http://schemas.openxmlformats.org/officeDocument/2006/relationships/image" Target="../media/image12.png"/><Relationship Id="rId7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4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Relationship Id="rId5" Type="http://schemas.openxmlformats.org/officeDocument/2006/relationships/image" Target="../media/image3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Relationship Id="rId4" Type="http://schemas.openxmlformats.org/officeDocument/2006/relationships/image" Target="../media/image4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1.png"/><Relationship Id="rId4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3.jp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1"/>
          <p:cNvPicPr preferRelativeResize="0"/>
          <p:nvPr/>
        </p:nvPicPr>
        <p:blipFill rotWithShape="1">
          <a:blip r:embed="rId3">
            <a:alphaModFix/>
          </a:blip>
          <a:srcRect b="0" l="5173" r="5949" t="0"/>
          <a:stretch/>
        </p:blipFill>
        <p:spPr>
          <a:xfrm>
            <a:off x="3743324" y="0"/>
            <a:ext cx="5400675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"/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900">
                <a:solidFill>
                  <a:srgbClr val="6C6D6C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</a:t>
            </a:r>
            <a:endParaRPr/>
          </a:p>
        </p:txBody>
      </p:sp>
      <p:pic>
        <p:nvPicPr>
          <p:cNvPr id="34" name="Google Shape;34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8370768" y="1253708"/>
            <a:ext cx="263082" cy="16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5349175" y="2255651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4531028" y="2668722"/>
            <a:ext cx="272736" cy="17364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/>
          <p:nvPr/>
        </p:nvSpPr>
        <p:spPr>
          <a:xfrm>
            <a:off x="503237" y="3264201"/>
            <a:ext cx="2909871" cy="420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Definiciones de Innovación Social</a:t>
            </a:r>
            <a:endParaRPr/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Casos de Innovación Social</a:t>
            </a:r>
            <a:endParaRPr/>
          </a:p>
        </p:txBody>
      </p:sp>
      <p:sp>
        <p:nvSpPr>
          <p:cNvPr id="38" name="Google Shape;38;p1"/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000">
                <a:solidFill>
                  <a:srgbClr val="2DBDA5"/>
                </a:solidFill>
                <a:latin typeface="Calibri"/>
                <a:ea typeface="Calibri"/>
                <a:cs typeface="Calibri"/>
                <a:sym typeface="Calibri"/>
              </a:rPr>
              <a:t>SESIÓN 14</a:t>
            </a:r>
            <a:endParaRPr/>
          </a:p>
        </p:txBody>
      </p:sp>
      <p:pic>
        <p:nvPicPr>
          <p:cNvPr id="39" name="Google Shape;39;p1"/>
          <p:cNvPicPr preferRelativeResize="0"/>
          <p:nvPr/>
        </p:nvPicPr>
        <p:blipFill rotWithShape="1">
          <a:blip r:embed="rId6">
            <a:alphaModFix amt="35000"/>
          </a:blip>
          <a:srcRect b="0" l="0" r="0" t="0"/>
          <a:stretch/>
        </p:blipFill>
        <p:spPr>
          <a:xfrm>
            <a:off x="5528054" y="1214576"/>
            <a:ext cx="248554" cy="174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142878" y="2446434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7279300" y="947188"/>
            <a:ext cx="76092" cy="76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"/>
          <p:cNvPicPr preferRelativeResize="0"/>
          <p:nvPr/>
        </p:nvPicPr>
        <p:blipFill rotWithShape="1">
          <a:blip r:embed="rId7">
            <a:alphaModFix amt="30000"/>
          </a:blip>
          <a:srcRect b="0" l="0" r="0" t="0"/>
          <a:stretch/>
        </p:blipFill>
        <p:spPr>
          <a:xfrm>
            <a:off x="4498387" y="1372312"/>
            <a:ext cx="610754" cy="61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"/>
          <p:cNvPicPr preferRelativeResize="0"/>
          <p:nvPr/>
        </p:nvPicPr>
        <p:blipFill rotWithShape="1">
          <a:blip r:embed="rId8">
            <a:alphaModFix amt="30000"/>
          </a:blip>
          <a:srcRect b="0" l="0" r="0" t="0"/>
          <a:stretch/>
        </p:blipFill>
        <p:spPr>
          <a:xfrm>
            <a:off x="7391433" y="2889818"/>
            <a:ext cx="470700" cy="4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"/>
          <p:cNvPicPr preferRelativeResize="0"/>
          <p:nvPr/>
        </p:nvPicPr>
        <p:blipFill rotWithShape="1">
          <a:blip r:embed="rId9">
            <a:alphaModFix amt="30000"/>
          </a:blip>
          <a:srcRect b="0" l="0" r="0" t="0"/>
          <a:stretch/>
        </p:blipFill>
        <p:spPr>
          <a:xfrm>
            <a:off x="5216627" y="3042231"/>
            <a:ext cx="494138" cy="49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"/>
          <p:cNvPicPr preferRelativeResize="0"/>
          <p:nvPr/>
        </p:nvPicPr>
        <p:blipFill rotWithShape="1">
          <a:blip r:embed="rId10">
            <a:alphaModFix amt="30000"/>
          </a:blip>
          <a:srcRect b="0" l="0" r="0" t="0"/>
          <a:stretch/>
        </p:blipFill>
        <p:spPr>
          <a:xfrm>
            <a:off x="7546373" y="1214576"/>
            <a:ext cx="689052" cy="68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7307959" y="2312912"/>
            <a:ext cx="259265" cy="165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 rotWithShape="1">
          <a:blip r:embed="rId11">
            <a:alphaModFix amt="30000"/>
          </a:blip>
          <a:srcRect b="0" l="0" r="0" t="0"/>
          <a:stretch/>
        </p:blipFill>
        <p:spPr>
          <a:xfrm>
            <a:off x="6091328" y="815352"/>
            <a:ext cx="702863" cy="702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11225" y="1896111"/>
            <a:ext cx="166865" cy="17045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503239" y="2177570"/>
            <a:ext cx="3175544" cy="8863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INNOVACIÓN</a:t>
            </a:r>
            <a:r>
              <a:rPr b="1" lang="es-PE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SOCIAL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4630" l="0" r="8568" t="-4631"/>
          <a:stretch/>
        </p:blipFill>
        <p:spPr>
          <a:xfrm>
            <a:off x="4751388" y="787552"/>
            <a:ext cx="3924300" cy="321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0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DEFINICIONES DE INNOVACIÓN SOCIAL</a:t>
            </a:r>
            <a:endParaRPr/>
          </a:p>
        </p:txBody>
      </p:sp>
      <p:sp>
        <p:nvSpPr>
          <p:cNvPr id="133" name="Google Shape;133;p10"/>
          <p:cNvSpPr txBox="1"/>
          <p:nvPr/>
        </p:nvSpPr>
        <p:spPr>
          <a:xfrm>
            <a:off x="509863" y="920125"/>
            <a:ext cx="3586649" cy="1723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0975" lvl="0" marL="18097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También se define a la innovación social como 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actividades y servicios que son motivados por una meta para satisfacer necesidades sociales o que son principalmente desarrolladas a través de organizaciones cuyo propósito principal es social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1"/>
          <p:cNvSpPr txBox="1"/>
          <p:nvPr/>
        </p:nvSpPr>
        <p:spPr>
          <a:xfrm>
            <a:off x="1008064" y="3169972"/>
            <a:ext cx="4406618" cy="775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CASOS DE </a:t>
            </a:r>
            <a:b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INNOVACIÓN SOCIAL</a:t>
            </a:r>
            <a:endParaRPr/>
          </a:p>
        </p:txBody>
      </p:sp>
      <p:pic>
        <p:nvPicPr>
          <p:cNvPr id="141" name="Google Shape;14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/>
          <p:nvPr/>
        </p:nvSpPr>
        <p:spPr>
          <a:xfrm>
            <a:off x="503237" y="356450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CASOS DE INNOVACIÓN SOCIAL</a:t>
            </a:r>
            <a:endParaRPr/>
          </a:p>
        </p:txBody>
      </p:sp>
      <p:sp>
        <p:nvSpPr>
          <p:cNvPr id="148" name="Google Shape;148;p12"/>
          <p:cNvSpPr txBox="1"/>
          <p:nvPr/>
        </p:nvSpPr>
        <p:spPr>
          <a:xfrm>
            <a:off x="509863" y="920125"/>
            <a:ext cx="8165825" cy="569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CASOS DE INNOVACIÓN SOCIAL</a:t>
            </a:r>
            <a:endParaRPr/>
          </a:p>
          <a:p>
            <a:pPr indent="-180975" lvl="0" marL="180975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innovaciones sociales provienen de individuos, grupos u organizaciones.</a:t>
            </a:r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1131468" y="1623434"/>
            <a:ext cx="6861316" cy="344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2"/>
          <p:cNvPicPr preferRelativeResize="0"/>
          <p:nvPr/>
        </p:nvPicPr>
        <p:blipFill rotWithShape="1">
          <a:blip r:embed="rId4">
            <a:alphaModFix/>
          </a:blip>
          <a:srcRect b="11443" l="59" r="-58" t="5395"/>
          <a:stretch/>
        </p:blipFill>
        <p:spPr>
          <a:xfrm>
            <a:off x="2010874" y="1837862"/>
            <a:ext cx="5274228" cy="2508997"/>
          </a:xfrm>
          <a:prstGeom prst="roundRect">
            <a:avLst>
              <a:gd fmla="val 12335" name="adj"/>
            </a:avLst>
          </a:prstGeom>
          <a:noFill/>
          <a:ln>
            <a:noFill/>
          </a:ln>
        </p:spPr>
      </p:pic>
      <p:sp>
        <p:nvSpPr>
          <p:cNvPr id="151" name="Google Shape;151;p12"/>
          <p:cNvSpPr txBox="1"/>
          <p:nvPr/>
        </p:nvSpPr>
        <p:spPr>
          <a:xfrm>
            <a:off x="1800225" y="476869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UNUSUAL FOOTBALL FIELD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225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https://www.youtube.com/watch?v=elqCWFR9RJ4</a:t>
            </a:r>
            <a:endParaRPr/>
          </a:p>
        </p:txBody>
      </p:sp>
      <p:pic>
        <p:nvPicPr>
          <p:cNvPr id="152" name="Google Shape;15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05838" y="505611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/>
          <p:nvPr/>
        </p:nvSpPr>
        <p:spPr>
          <a:xfrm>
            <a:off x="509863" y="920125"/>
            <a:ext cx="8165825" cy="7540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LUMINAID</a:t>
            </a:r>
            <a:endParaRPr/>
          </a:p>
          <a:p>
            <a:pPr indent="-180975" lvl="0" marL="180975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Hace unos años, para ayudar a la reconstrucción de Haití tras el cruel terremoto que la asoló, las estudiantes de arquitectura Ann Stork y Andrea Sreshta diseñaron algo que ayudó a resolver el problema de la falta de luz.</a:t>
            </a:r>
            <a:endParaRPr/>
          </a:p>
        </p:txBody>
      </p:sp>
      <p:pic>
        <p:nvPicPr>
          <p:cNvPr id="159" name="Google Shape;1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38" y="2345418"/>
            <a:ext cx="3924300" cy="2599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3"/>
          <p:cNvPicPr preferRelativeResize="0"/>
          <p:nvPr/>
        </p:nvPicPr>
        <p:blipFill rotWithShape="1">
          <a:blip r:embed="rId4">
            <a:alphaModFix/>
          </a:blip>
          <a:srcRect b="0" l="3945" r="5769" t="-279"/>
          <a:stretch/>
        </p:blipFill>
        <p:spPr>
          <a:xfrm>
            <a:off x="4572001" y="2338161"/>
            <a:ext cx="4103688" cy="26069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3"/>
          <p:cNvSpPr/>
          <p:nvPr/>
        </p:nvSpPr>
        <p:spPr>
          <a:xfrm>
            <a:off x="503237" y="356450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CASOS DE INNOVACIÓN SOCIAL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4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770639" y="827620"/>
            <a:ext cx="7611366" cy="382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4"/>
          <p:cNvPicPr preferRelativeResize="0"/>
          <p:nvPr/>
        </p:nvPicPr>
        <p:blipFill rotWithShape="1">
          <a:blip r:embed="rId4">
            <a:alphaModFix/>
          </a:blip>
          <a:srcRect b="9354" l="0" r="0" t="6076"/>
          <a:stretch/>
        </p:blipFill>
        <p:spPr>
          <a:xfrm>
            <a:off x="1650044" y="1128713"/>
            <a:ext cx="5850784" cy="2783270"/>
          </a:xfrm>
          <a:prstGeom prst="roundRect">
            <a:avLst>
              <a:gd fmla="val 13355" name="adj"/>
            </a:avLst>
          </a:prstGeom>
          <a:noFill/>
          <a:ln>
            <a:noFill/>
          </a:ln>
        </p:spPr>
      </p:pic>
      <p:sp>
        <p:nvSpPr>
          <p:cNvPr id="168" name="Google Shape;168;p14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9" name="Google Shape;169;p14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170" name="Google Shape;170;p14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1" name="Google Shape;171;p1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2" name="Google Shape;172;p14"/>
          <p:cNvSpPr txBox="1"/>
          <p:nvPr/>
        </p:nvSpPr>
        <p:spPr>
          <a:xfrm>
            <a:off x="1499337" y="437123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LUMINAID</a:t>
            </a:r>
            <a:endParaRPr/>
          </a:p>
          <a:p>
            <a:pPr indent="0" lvl="0" marL="227013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https://www.youtube.com/watch?v=tDb3VIVRsOY</a:t>
            </a:r>
            <a:endParaRPr/>
          </a:p>
        </p:txBody>
      </p:sp>
      <p:pic>
        <p:nvPicPr>
          <p:cNvPr id="173" name="Google Shape;173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04950" y="465865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" l="3653" r="3653" t="-5194"/>
          <a:stretch/>
        </p:blipFill>
        <p:spPr>
          <a:xfrm>
            <a:off x="503238" y="1625448"/>
            <a:ext cx="3601623" cy="254436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5"/>
          <p:cNvSpPr txBox="1"/>
          <p:nvPr/>
        </p:nvSpPr>
        <p:spPr>
          <a:xfrm>
            <a:off x="509863" y="920125"/>
            <a:ext cx="7986437" cy="81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CASCO HÖVDING</a:t>
            </a:r>
            <a:endParaRPr/>
          </a:p>
          <a:p>
            <a:pPr indent="-177800" lvl="0" marL="1778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Anna Haupt y Terese Alstin desarrollaron un casco “invisible” para ciclistas.</a:t>
            </a:r>
            <a:endParaRPr/>
          </a:p>
          <a:p>
            <a:pPr indent="-76200" lvl="0" marL="177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5"/>
          <p:cNvSpPr/>
          <p:nvPr/>
        </p:nvSpPr>
        <p:spPr>
          <a:xfrm>
            <a:off x="503237" y="356450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CASOS DE INNOVACIÓN SOCIAL</a:t>
            </a:r>
            <a:endParaRPr/>
          </a:p>
        </p:txBody>
      </p:sp>
      <p:pic>
        <p:nvPicPr>
          <p:cNvPr id="181" name="Google Shape;181;p15"/>
          <p:cNvPicPr preferRelativeResize="0"/>
          <p:nvPr/>
        </p:nvPicPr>
        <p:blipFill rotWithShape="1">
          <a:blip r:embed="rId4">
            <a:alphaModFix/>
          </a:blip>
          <a:srcRect b="6948" l="0" r="0" t="0"/>
          <a:stretch/>
        </p:blipFill>
        <p:spPr>
          <a:xfrm>
            <a:off x="4144618" y="1749608"/>
            <a:ext cx="4531070" cy="2420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16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188" name="Google Shape;188;p16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9" name="Google Shape;18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0" name="Google Shape;190;p16"/>
          <p:cNvSpPr txBox="1"/>
          <p:nvPr/>
        </p:nvSpPr>
        <p:spPr>
          <a:xfrm>
            <a:off x="1499337" y="4371232"/>
            <a:ext cx="60015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CASCO HÖVDING</a:t>
            </a:r>
            <a:endParaRPr/>
          </a:p>
          <a:p>
            <a:pPr indent="0" lvl="0" marL="22225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https://www.youtube.com/watch?v=8Ik4myC7QF0</a:t>
            </a:r>
            <a:endParaRPr/>
          </a:p>
        </p:txBody>
      </p:sp>
      <p:pic>
        <p:nvPicPr>
          <p:cNvPr id="191" name="Google Shape;19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04950" y="4658654"/>
            <a:ext cx="185286" cy="177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cuerda que puedes revisar más reviews en el blog.&#10;Comprar en : http://amzn.to/2mS5TT4&#10;&#10;http://ciclistarodando.com/hovding-casco-bufanda-airbag/&#10;&#10;======================================================&#10;Materia utilizado&#10;&#10;Lumix G7 http://azon.ly/R8m4&#10;Camara Gopro 4 Silver http://azon.ly/JrdZ&#10;Luces led apoyo: http://azon.ly/BF8h&#10;Microfono: http://azon.ly/rH1E&#10;Estabilizador: http://azon.ly/jhEl&#10;&#10;Música por Joakim Jarud https://soundcloud.com/joakimkarud/" id="192" name="Google Shape;192;p16" title="HOVDING El casco bufanda BBW 201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4951" y="1001150"/>
            <a:ext cx="5574350" cy="31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837" l="0" r="0" t="-3837"/>
          <a:stretch/>
        </p:blipFill>
        <p:spPr>
          <a:xfrm>
            <a:off x="4751388" y="767388"/>
            <a:ext cx="3924300" cy="422547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7"/>
          <p:cNvSpPr txBox="1"/>
          <p:nvPr/>
        </p:nvSpPr>
        <p:spPr>
          <a:xfrm>
            <a:off x="509863" y="920125"/>
            <a:ext cx="3882750" cy="1308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KUNAN</a:t>
            </a:r>
            <a:endParaRPr/>
          </a:p>
          <a:p>
            <a:pPr indent="-177800" lvl="0" marL="1778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una plataforma que impulsa, integra e inspira el emprendimiento y la innovación social abierta en el Perú.</a:t>
            </a:r>
            <a:endParaRPr/>
          </a:p>
          <a:p>
            <a:pPr indent="-76200" lvl="0" marL="177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7"/>
          <p:cNvSpPr/>
          <p:nvPr/>
        </p:nvSpPr>
        <p:spPr>
          <a:xfrm>
            <a:off x="503237" y="356450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CASOS DE INNOVACIÓN SOCIAL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8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770639" y="827620"/>
            <a:ext cx="7611366" cy="382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6421" l="0" r="0" t="9289"/>
          <a:stretch/>
        </p:blipFill>
        <p:spPr>
          <a:xfrm>
            <a:off x="1640265" y="1128713"/>
            <a:ext cx="5870620" cy="2783411"/>
          </a:xfrm>
          <a:prstGeom prst="roundRect">
            <a:avLst>
              <a:gd fmla="val 11248" name="adj"/>
            </a:avLst>
          </a:prstGeom>
          <a:noFill/>
          <a:ln>
            <a:noFill/>
          </a:ln>
        </p:spPr>
      </p:pic>
      <p:sp>
        <p:nvSpPr>
          <p:cNvPr id="206" name="Google Shape;206;p18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7" name="Google Shape;207;p18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208" name="Google Shape;208;p18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9" name="Google Shape;209;p1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0" name="Google Shape;210;p18"/>
          <p:cNvSpPr txBox="1"/>
          <p:nvPr/>
        </p:nvSpPr>
        <p:spPr>
          <a:xfrm>
            <a:off x="1499337" y="437123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KUNAN</a:t>
            </a:r>
            <a:endParaRPr/>
          </a:p>
          <a:p>
            <a:pPr indent="0" lvl="0" marL="225425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https://www.youtube.com/watch?v=QEVMHVSc0IQ</a:t>
            </a:r>
            <a:endParaRPr/>
          </a:p>
        </p:txBody>
      </p:sp>
      <p:pic>
        <p:nvPicPr>
          <p:cNvPr id="211" name="Google Shape;211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504950" y="465865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796130" y="2617435"/>
            <a:ext cx="7551739" cy="4801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800">
                <a:solidFill>
                  <a:srgbClr val="00B1C2"/>
                </a:solidFill>
                <a:latin typeface="Calibri"/>
                <a:ea typeface="Calibri"/>
                <a:cs typeface="Calibri"/>
                <a:sym typeface="Calibri"/>
              </a:rPr>
              <a:t>LA PRÓXIMA SOLUCIÓN INNOVADORA SERÁ…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946969"/>
            <a:ext cx="2072213" cy="389806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"/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 LA SESIÓN</a:t>
            </a:r>
            <a:endParaRPr/>
          </a:p>
        </p:txBody>
      </p:sp>
      <p:pic>
        <p:nvPicPr>
          <p:cNvPr id="58" name="Google Shape;58;p2"/>
          <p:cNvPicPr preferRelativeResize="0"/>
          <p:nvPr/>
        </p:nvPicPr>
        <p:blipFill rotWithShape="1">
          <a:blip r:embed="rId4">
            <a:alphaModFix amt="16000"/>
          </a:blip>
          <a:srcRect b="0" l="0" r="0" t="0"/>
          <a:stretch/>
        </p:blipFill>
        <p:spPr>
          <a:xfrm>
            <a:off x="334433" y="3817749"/>
            <a:ext cx="809264" cy="809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/>
          <p:nvPr/>
        </p:nvSpPr>
        <p:spPr>
          <a:xfrm>
            <a:off x="4860925" y="912813"/>
            <a:ext cx="4283075" cy="4321175"/>
          </a:xfrm>
          <a:prstGeom prst="rect">
            <a:avLst/>
          </a:prstGeom>
          <a:solidFill>
            <a:srgbClr val="00B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0"/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ACTIVIDAD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5" name="Google Shape;225;p20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226" name="Google Shape;226;p20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7" name="Google Shape;227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8" name="Google Shape;228;p20"/>
          <p:cNvSpPr/>
          <p:nvPr/>
        </p:nvSpPr>
        <p:spPr>
          <a:xfrm>
            <a:off x="503238" y="912813"/>
            <a:ext cx="4248150" cy="4321175"/>
          </a:xfrm>
          <a:prstGeom prst="rect">
            <a:avLst/>
          </a:prstGeom>
          <a:solidFill>
            <a:srgbClr val="D1EFF4">
              <a:alpha val="4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0"/>
          <p:cNvSpPr/>
          <p:nvPr/>
        </p:nvSpPr>
        <p:spPr>
          <a:xfrm>
            <a:off x="684214" y="1245204"/>
            <a:ext cx="3708400" cy="25071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DE AVANCES</a:t>
            </a:r>
            <a:endParaRPr/>
          </a:p>
          <a:p>
            <a:pPr indent="-185738" lvl="0" marL="185738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Cada equipo de trabajo hará la presentación de sus avances. Se reúnen los equipos y presentan su solución.</a:t>
            </a:r>
            <a:endParaRPr/>
          </a:p>
          <a:p>
            <a:pPr indent="-968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Grupo conformado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Duración: </a:t>
            </a: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minutos para cada grupo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Criterios de evaluación:</a:t>
            </a:r>
            <a:endParaRPr/>
          </a:p>
          <a:p>
            <a:pPr indent="-141288" lvl="1" marL="3190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Calidad de la información</a:t>
            </a:r>
            <a:endParaRPr/>
          </a:p>
          <a:p>
            <a:pPr indent="-141288" lvl="1" marL="3190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la idea</a:t>
            </a:r>
            <a:endParaRPr/>
          </a:p>
          <a:p>
            <a:pPr indent="-18415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0" name="Google Shape;230;p20"/>
          <p:cNvPicPr preferRelativeResize="0"/>
          <p:nvPr/>
        </p:nvPicPr>
        <p:blipFill rotWithShape="1">
          <a:blip r:embed="rId4">
            <a:alphaModFix/>
          </a:blip>
          <a:srcRect b="0" l="13946" r="10143" t="13946"/>
          <a:stretch/>
        </p:blipFill>
        <p:spPr>
          <a:xfrm>
            <a:off x="5432100" y="1278579"/>
            <a:ext cx="3027686" cy="3589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1"/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TAREA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7" name="Google Shape;237;p21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238" name="Google Shape;238;p21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9" name="Google Shape;239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0" name="Google Shape;240;p21"/>
          <p:cNvSpPr/>
          <p:nvPr/>
        </p:nvSpPr>
        <p:spPr>
          <a:xfrm>
            <a:off x="503238" y="912813"/>
            <a:ext cx="8172450" cy="4321175"/>
          </a:xfrm>
          <a:prstGeom prst="rect">
            <a:avLst/>
          </a:prstGeom>
          <a:solidFill>
            <a:srgbClr val="D1EFF4">
              <a:alpha val="4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684214" y="1245204"/>
            <a:ext cx="445928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CREATIVO: Avance 2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Preparar el segundo avance del proyecto creativo 2 con las mejoras que consideren necesarias.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Avance calificado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Todos los integrantes deben estar presentes </a:t>
            </a:r>
            <a:endParaRPr/>
          </a:p>
        </p:txBody>
      </p:sp>
      <p:pic>
        <p:nvPicPr>
          <p:cNvPr id="242" name="Google Shape;242;p21"/>
          <p:cNvPicPr preferRelativeResize="0"/>
          <p:nvPr/>
        </p:nvPicPr>
        <p:blipFill rotWithShape="1">
          <a:blip r:embed="rId4">
            <a:alphaModFix amt="25000"/>
          </a:blip>
          <a:srcRect b="0" l="0" r="0" t="0"/>
          <a:stretch/>
        </p:blipFill>
        <p:spPr>
          <a:xfrm>
            <a:off x="6976674" y="3039428"/>
            <a:ext cx="1699014" cy="2194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4550" y="2477550"/>
            <a:ext cx="4565649" cy="2551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Google Shape;249;p22"/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250" name="Google Shape;250;p22"/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CONCLUSIONES</a:t>
              </a:r>
              <a:b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1"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MÁS REFERENCIAS</a:t>
              </a:r>
              <a:endParaRPr/>
            </a:p>
          </p:txBody>
        </p:sp>
        <p:pic>
          <p:nvPicPr>
            <p:cNvPr id="251" name="Google Shape;251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2" name="Google Shape;25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253" y="946969"/>
            <a:ext cx="2072214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1279547" y="912813"/>
            <a:ext cx="5453041" cy="1723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 innovación social es un término utilizado para referirse a un amplio espectro de soluciones innovadoras a problemas sociales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Innovación social se define como nuevas ideas que satisfacen necesidades sociales y crean nuevas relaciones de colaboración.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Nosotros mismos podemos emprender un proyecto de innovación social.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954885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3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23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4999" y="3048772"/>
            <a:ext cx="1690689" cy="2185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1606196"/>
            <a:ext cx="114138" cy="11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2239117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3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CONCLUSIONES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BIBLIOGRAFÍA</a:t>
            </a:r>
            <a:b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 REFERENCIAS</a:t>
            </a:r>
            <a:endParaRPr/>
          </a:p>
        </p:txBody>
      </p:sp>
      <p:pic>
        <p:nvPicPr>
          <p:cNvPr id="272" name="Google Shape;27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946970"/>
            <a:ext cx="2072061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5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5"/>
          <p:cNvSpPr txBox="1"/>
          <p:nvPr/>
        </p:nvSpPr>
        <p:spPr>
          <a:xfrm>
            <a:off x="1297297" y="918373"/>
            <a:ext cx="51217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4625" lvl="0" marL="17462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www.wikipedia.com</a:t>
            </a:r>
            <a:endParaRPr/>
          </a:p>
          <a:p>
            <a:pPr indent="-174625" lvl="0" marL="17462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4625" lvl="0" marL="17462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http://www.rutasiete.ulpgc.es/que-es-la-innovacion-social</a:t>
            </a:r>
            <a:endParaRPr/>
          </a:p>
        </p:txBody>
      </p:sp>
      <p:pic>
        <p:nvPicPr>
          <p:cNvPr id="281" name="Google Shape;28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4" y="970402"/>
            <a:ext cx="103867" cy="10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4" y="1407452"/>
            <a:ext cx="103867" cy="10696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5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p25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5000" y="3036889"/>
            <a:ext cx="1690688" cy="2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BIBLIOGRAFÍA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4199" y="2666298"/>
            <a:ext cx="1295601" cy="38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"/>
          <p:cNvSpPr txBox="1"/>
          <p:nvPr/>
        </p:nvSpPr>
        <p:spPr>
          <a:xfrm>
            <a:off x="1282299" y="918372"/>
            <a:ext cx="5291222" cy="12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descubrir que tú también puedes aportar creativamente con soluciones innovadoras a los problemas que afectan </a:t>
            </a:r>
            <a:endParaRPr/>
          </a:p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nuestra comunidad.</a:t>
            </a:r>
            <a:endParaRPr/>
          </a:p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 conocimiento debe generar motivación extra para pulir la propuesta de solución que están desarrollando.</a:t>
            </a:r>
            <a:endParaRPr/>
          </a:p>
        </p:txBody>
      </p:sp>
      <p:pic>
        <p:nvPicPr>
          <p:cNvPr id="67" name="Google Shape;6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839" y="954885"/>
            <a:ext cx="117851" cy="12136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3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6661" y="3052731"/>
            <a:ext cx="1689027" cy="2181257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839" y="1815982"/>
            <a:ext cx="117851" cy="12136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INTRODUCCIÓN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"/>
          <p:cNvSpPr txBox="1"/>
          <p:nvPr/>
        </p:nvSpPr>
        <p:spPr>
          <a:xfrm>
            <a:off x="1008064" y="3169972"/>
            <a:ext cx="4406618" cy="775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DEFINICIONES DE </a:t>
            </a: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INNOVACIÓN SOCIAL</a:t>
            </a:r>
            <a:endParaRPr/>
          </a:p>
        </p:txBody>
      </p:sp>
      <p:pic>
        <p:nvPicPr>
          <p:cNvPr id="80" name="Google Shape;8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"/>
          <p:cNvSpPr txBox="1"/>
          <p:nvPr/>
        </p:nvSpPr>
        <p:spPr>
          <a:xfrm>
            <a:off x="3016988" y="2053817"/>
            <a:ext cx="4914230" cy="8863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¿QUÉ ES </a:t>
            </a:r>
            <a:br>
              <a:rPr b="1" lang="es-PE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200">
                <a:solidFill>
                  <a:srgbClr val="8EC640"/>
                </a:solidFill>
                <a:latin typeface="Arial"/>
                <a:ea typeface="Arial"/>
                <a:cs typeface="Arial"/>
                <a:sym typeface="Arial"/>
              </a:rPr>
              <a:t>INNOVACIÓN SOCIAL?</a:t>
            </a:r>
            <a:endParaRPr/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63" y="1869981"/>
            <a:ext cx="1222115" cy="120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6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1153415" y="1622288"/>
            <a:ext cx="6837169" cy="3433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6"/>
          <p:cNvPicPr preferRelativeResize="0"/>
          <p:nvPr/>
        </p:nvPicPr>
        <p:blipFill rotWithShape="1">
          <a:blip r:embed="rId4">
            <a:alphaModFix/>
          </a:blip>
          <a:srcRect b="6195" l="0" r="0" t="18720"/>
          <a:stretch/>
        </p:blipFill>
        <p:spPr>
          <a:xfrm>
            <a:off x="1943371" y="1892755"/>
            <a:ext cx="5255666" cy="2500168"/>
          </a:xfrm>
          <a:prstGeom prst="roundRect">
            <a:avLst>
              <a:gd fmla="val 9439" name="adj"/>
            </a:avLst>
          </a:prstGeom>
          <a:noFill/>
          <a:ln>
            <a:noFill/>
          </a:ln>
        </p:spPr>
      </p:pic>
      <p:sp>
        <p:nvSpPr>
          <p:cNvPr id="95" name="Google Shape;95;p6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" name="Google Shape;96;p6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97" name="Google Shape;97;p6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8" name="Google Shape;98;p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6"/>
          <p:cNvSpPr txBox="1"/>
          <p:nvPr/>
        </p:nvSpPr>
        <p:spPr>
          <a:xfrm>
            <a:off x="509863" y="920125"/>
            <a:ext cx="8103785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None/>
            </a:pPr>
            <a:r>
              <a:rPr b="1" lang="es-PE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INNOVACIÓN SOCIAL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-PE"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¿Cómo identificar que la empresa donde nos encontramos tiene o no una cultura innovadora?</a:t>
            </a:r>
            <a:endParaRPr/>
          </a:p>
        </p:txBody>
      </p:sp>
      <p:sp>
        <p:nvSpPr>
          <p:cNvPr id="100" name="Google Shape;100;p6"/>
          <p:cNvSpPr txBox="1"/>
          <p:nvPr/>
        </p:nvSpPr>
        <p:spPr>
          <a:xfrm>
            <a:off x="1805944" y="476869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ES INNOVACIÓN SOCIAL?</a:t>
            </a:r>
            <a:endParaRPr/>
          </a:p>
          <a:p>
            <a:pPr indent="0" lvl="0" marL="22225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https://www.youtube.com/watch?v=MKFltzF6ToA</a:t>
            </a:r>
            <a:endParaRPr/>
          </a:p>
        </p:txBody>
      </p:sp>
      <p:pic>
        <p:nvPicPr>
          <p:cNvPr id="101" name="Google Shape;101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11557" y="505611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DEFINICIONES DE INNOVACIÓN SOCIAL</a:t>
            </a:r>
            <a:endParaRPr/>
          </a:p>
        </p:txBody>
      </p:sp>
      <p:sp>
        <p:nvSpPr>
          <p:cNvPr id="108" name="Google Shape;108;p7"/>
          <p:cNvSpPr txBox="1"/>
          <p:nvPr/>
        </p:nvSpPr>
        <p:spPr>
          <a:xfrm>
            <a:off x="509864" y="920125"/>
            <a:ext cx="3746450" cy="1308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DEFINICIONES </a:t>
            </a:r>
            <a:endParaRPr/>
          </a:p>
          <a:p>
            <a:pPr indent="-177800" lvl="0" marL="1778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 innovación social 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un término utilizado para referirse a un amplio espectro de soluciones innovadoras a problemas sociales y ambientales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pic>
        <p:nvPicPr>
          <p:cNvPr id="109" name="Google Shape;10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920125"/>
            <a:ext cx="392430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5555" l="0" r="0" t="-5556"/>
          <a:stretch/>
        </p:blipFill>
        <p:spPr>
          <a:xfrm>
            <a:off x="4751388" y="743898"/>
            <a:ext cx="3913632" cy="328860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8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DEFINICIONES DE INNOVACIÓN SOCIAL</a:t>
            </a:r>
            <a:endParaRPr/>
          </a:p>
        </p:txBody>
      </p:sp>
      <p:sp>
        <p:nvSpPr>
          <p:cNvPr id="117" name="Google Shape;117;p8"/>
          <p:cNvSpPr txBox="1"/>
          <p:nvPr/>
        </p:nvSpPr>
        <p:spPr>
          <a:xfrm>
            <a:off x="509864" y="920125"/>
            <a:ext cx="3641512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0975" lvl="0" marL="18097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Innovación social se define como 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nuevas ideas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(productos, servicios y modelos) 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simultáneamente satisface necesidades sociales y crean nuevas relaciones de colaboración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8423" l="8393" r="2291" t="-8424"/>
          <a:stretch/>
        </p:blipFill>
        <p:spPr>
          <a:xfrm>
            <a:off x="4760533" y="697157"/>
            <a:ext cx="3915156" cy="340401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9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1"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DEFINICIONES DE INNOVACIÓN SOCIAL</a:t>
            </a:r>
            <a:endParaRPr/>
          </a:p>
        </p:txBody>
      </p:sp>
      <p:sp>
        <p:nvSpPr>
          <p:cNvPr id="125" name="Google Shape;125;p9"/>
          <p:cNvSpPr txBox="1"/>
          <p:nvPr/>
        </p:nvSpPr>
        <p:spPr>
          <a:xfrm>
            <a:off x="509864" y="920125"/>
            <a:ext cx="3723808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SEGÚN LA </a:t>
            </a:r>
            <a:r>
              <a:rPr b="1"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STANFORD GRADUATE SCHOOL OF BUSINESS…</a:t>
            </a: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Innovación social es una solución nueva a un problema social la cual es más efectiva, eficiente, sustentable o justa que la solución actual cuyo valor agregado aporta principalmente a la sociedad como un todo en lugar de únicamente a los individuos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Diseño predeterminad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2006-06-01T21:36:52Z</dcterms:created>
  <dc:creator>Isil</dc:creator>
</cp:coreProperties>
</file>